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81" r:id="rId3"/>
    <p:sldId id="382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6EF70-0887-49CA-9DCF-76D00E75973C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6EE6-3D6A-49CF-8542-64F28BAA8A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2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6AD9E1-3C9B-4924-8F8E-CD7794A94377}" type="datetimeFigureOut">
              <a:rPr lang="fr-FR" smtClean="0"/>
              <a:pPr/>
              <a:t>12/09/2022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6DF139-5E1A-4A39-A252-8750C20EEB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fr/imgres?imgurl=http://village-grostenquin.wifeo.com/images/Logo-mairie.png&amp;imgrefurl=http://village-grostenquin.wifeo.com/mairie.php&amp;usg=__azzryg3jtCXG3MQuWA7UqWQlbeU=&amp;h=600&amp;w=600&amp;sz=52&amp;hl=fr&amp;start=1&amp;sig2=aBPmwPtUCZkmiwbGk1fFVQ&amp;zoom=1&amp;tbnid=3ohYnqzN_ADX2M:&amp;tbnh=135&amp;tbnw=135&amp;ei=NLgxUt6QOqGI0AWj-IGACg&amp;prev=/search?q=mairie&amp;hl=fr&amp;gbv=2&amp;tbm=isch&amp;itbs=1&amp;sa=X&amp;ved=0CCwQrQMwAA" TargetMode="External"/><Relationship Id="rId7" Type="http://schemas.openxmlformats.org/officeDocument/2006/relationships/hyperlink" Target="http://www.google.fr/imgres?imgurl=http://www.mairie-cazeres.fr/wp-content/uploads/2012/09/Logo-Restos-du-coeur.jpg&amp;imgrefurl=http://www.mairie-cazeres.fr/culture-loisirs/annuaire-des-associations-2/associations/restos-du-coeur/&amp;usg=__98OEBTTWVkZjixbECvg0oe7K-j4=&amp;h=1004&amp;w=1609&amp;sz=106&amp;hl=fr&amp;start=1&amp;sig2=R_nAFgoF5LZMxs6hIM9zmw&amp;zoom=1&amp;tbnid=7t64OKIxrpRbQM:&amp;tbnh=94&amp;tbnw=150&amp;ei=ergxUs6UG6uN0wXM44GwCQ&amp;prev=/search?q=resto+du+coeur&amp;hl=fr&amp;gbv=2&amp;tbm=isch&amp;itbs=1&amp;sa=X&amp;ved=0CCwQrQMwAA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fr/imgres?imgurl=http://www.cnks.org/assets/images/h_w350.jpg&amp;imgrefurl=http://www.cnks.org/remise-rapport-pacte-de-confiance-hopital.html&amp;usg=__K_-CdVTIiHkkaOIJ8woYJnsTUek=&amp;h=356&amp;w=340&amp;sz=13&amp;hl=fr&amp;start=4&amp;sig2=r97_zGns934WFRlZXbXErA&amp;zoom=1&amp;tbnid=ZlECHVaE8P3DNM:&amp;tbnh=121&amp;tbnw=116&amp;ei=TrgxUrbJLuWI0AXdlYDgCQ&amp;prev=/search?q=hopital&amp;hl=fr&amp;gbv=2&amp;tbm=isch&amp;itbs=1&amp;sa=X&amp;ved=0CDIQrQMwAw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532" y="1340768"/>
            <a:ext cx="8424936" cy="13681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fr-FR" b="1" dirty="0">
                <a:latin typeface="Century Gothic" pitchFamily="34" charset="0"/>
              </a:rPr>
            </a:br>
            <a:br>
              <a:rPr lang="fr-FR" b="1" dirty="0">
                <a:latin typeface="Century Gothic" pitchFamily="34" charset="0"/>
              </a:rPr>
            </a:br>
            <a:br>
              <a:rPr lang="fr-FR" b="1" dirty="0">
                <a:latin typeface="Century Gothic" pitchFamily="34" charset="0"/>
              </a:rPr>
            </a:br>
            <a:r>
              <a:rPr lang="fr-FR" sz="36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Métiers de la Gestion Administrative, du transport et de la logistique</a:t>
            </a:r>
            <a:endParaRPr lang="fr-FR" sz="5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75000"/>
                  </a:schemeClr>
                </a:solidFill>
              </a:rPr>
              <a:t>La réussite est au programme !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05" b="16231"/>
          <a:stretch>
            <a:fillRect/>
          </a:stretch>
        </p:blipFill>
        <p:spPr bwMode="auto">
          <a:xfrm>
            <a:off x="4646613" y="1"/>
            <a:ext cx="449738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10997" r="15974" b="66351"/>
          <a:stretch>
            <a:fillRect/>
          </a:stretch>
        </p:blipFill>
        <p:spPr bwMode="auto">
          <a:xfrm>
            <a:off x="1047750" y="3068960"/>
            <a:ext cx="7268666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08912" cy="1008112"/>
          </a:xfrm>
        </p:spPr>
        <p:txBody>
          <a:bodyPr>
            <a:noAutofit/>
          </a:bodyPr>
          <a:lstStyle/>
          <a:p>
            <a:pPr algn="just"/>
            <a:r>
              <a:rPr lang="fr-FR" sz="2800" i="1" dirty="0">
                <a:solidFill>
                  <a:schemeClr val="tx2">
                    <a:lumMod val="50000"/>
                  </a:schemeClr>
                </a:solidFill>
              </a:rPr>
              <a:t>Ce passeport professionnel permet de tracer le parcours scolaire et professionnel des élèves.</a:t>
            </a:r>
          </a:p>
          <a:p>
            <a:pPr algn="ctr"/>
            <a:endParaRPr lang="fr-F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UN PASSEPORT PROFESSIONNEL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755576" y="4308778"/>
            <a:ext cx="36004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Lors des séances                    de GATL</a:t>
            </a:r>
          </a:p>
          <a:p>
            <a:pPr algn="ctr"/>
            <a:endParaRPr lang="fr-FR" sz="22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4316444"/>
            <a:ext cx="3600400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Au cours                                des PFMP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35699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Les élèves peuvent </a:t>
            </a:r>
            <a:r>
              <a:rPr lang="fr-FR" sz="2800" b="1" u="sng" dirty="0">
                <a:solidFill>
                  <a:schemeClr val="tx2">
                    <a:lumMod val="50000"/>
                  </a:schemeClr>
                </a:solidFill>
              </a:rPr>
              <a:t>valider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 des compétences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198884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  Il appartient à l’élève et il en est responsable</a:t>
            </a:r>
          </a:p>
          <a:p>
            <a:pPr algn="just">
              <a:buBlip>
                <a:blip r:embed="rId2"/>
              </a:buBlip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  Il l’enrichit au fur et à mesure des 3 ans de formation</a:t>
            </a:r>
          </a:p>
          <a:p>
            <a:pPr algn="just"/>
            <a:endParaRPr lang="fr-F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F391C1-2893-4453-9E7D-6643C89FB492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tx2">
                    <a:lumMod val="50000"/>
                  </a:schemeClr>
                </a:solidFill>
              </a:rPr>
              <a:t>Des CCF (Contrôle en Cours de Formation) </a:t>
            </a:r>
          </a:p>
          <a:p>
            <a:pPr algn="ctr"/>
            <a:r>
              <a:rPr lang="fr-FR" sz="3200" b="1" dirty="0">
                <a:solidFill>
                  <a:schemeClr val="tx2">
                    <a:lumMod val="50000"/>
                  </a:schemeClr>
                </a:solidFill>
              </a:rPr>
              <a:t>dans toutes les matières </a:t>
            </a:r>
          </a:p>
          <a:p>
            <a:pPr algn="ctr"/>
            <a:r>
              <a:rPr lang="fr-FR" sz="3200" i="1" dirty="0">
                <a:solidFill>
                  <a:schemeClr val="tx2">
                    <a:lumMod val="50000"/>
                  </a:schemeClr>
                </a:solidFill>
              </a:rPr>
              <a:t>épreuves réalisées pendant les séances de cours pour évaluer les savoir-faire et savoir-être des élèves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UN EXAMEN EN CONTINU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323528" y="4077072"/>
            <a:ext cx="8496944" cy="10801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fr-FR" sz="33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kumimoji="0" lang="fr-FR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épreuves ponctuelles </a:t>
            </a:r>
          </a:p>
          <a:p>
            <a:pPr lvl="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lang="fr-FR" sz="2100" b="1" dirty="0">
                <a:solidFill>
                  <a:schemeClr val="tx2">
                    <a:lumMod val="50000"/>
                  </a:schemeClr>
                </a:solidFill>
              </a:rPr>
              <a:t>Étude de situations professionnelles liées à l’organisation et au suivi de l’activité de production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, Économie-Droit,</a:t>
            </a:r>
            <a:r>
              <a:rPr lang="fr-FR" sz="2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Français,</a:t>
            </a:r>
            <a:r>
              <a:rPr kumimoji="0" lang="fr-FR" sz="21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Histoire-Géo et PSE)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épreuves passées à la fin du cursus                                 selon des sujets de Bac officiels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167B2E-25A9-4C1C-B9B8-2DE8DCAE8562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Des poursuites d’Étude possibles</a:t>
            </a:r>
          </a:p>
        </p:txBody>
      </p:sp>
      <p:sp>
        <p:nvSpPr>
          <p:cNvPr id="9" name="Flèche droite 8"/>
          <p:cNvSpPr/>
          <p:nvPr/>
        </p:nvSpPr>
        <p:spPr>
          <a:xfrm rot="18966646">
            <a:off x="385948" y="3352877"/>
            <a:ext cx="7191424" cy="251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60133" y="4797152"/>
            <a:ext cx="2088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sym typeface="Wingdings 2" pitchFamily="18" charset="2"/>
              </a:rPr>
              <a:t>…Fonctions de gestionnaire</a:t>
            </a:r>
            <a:endParaRPr lang="fr-FR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88224" y="3140968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…Fonctions de technicien</a:t>
            </a:r>
            <a:endParaRPr lang="fr-FR" b="1" i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43769" y="4399944"/>
            <a:ext cx="5768391" cy="14773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BAC PRO (3 ans) </a:t>
            </a:r>
            <a:br>
              <a:rPr lang="fr-FR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  <a:sym typeface="Wingdings 3" pitchFamily="18" charset="2"/>
              </a:rPr>
            </a:br>
            <a:r>
              <a:rPr lang="fr-FR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  <a:sym typeface="Wingdings 3" pitchFamily="18" charset="2"/>
              </a:rPr>
              <a:t>BAC PRO </a:t>
            </a:r>
            <a:r>
              <a:rPr lang="fr-FR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Assistance à la gestion des organisations et de leurs activités </a:t>
            </a:r>
          </a:p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  <a:sym typeface="Wingdings 3" pitchFamily="18" charset="2"/>
              </a:rPr>
              <a:t>BAC PRO Logistique</a:t>
            </a:r>
          </a:p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  <a:sym typeface="Wingdings 3" pitchFamily="18" charset="2"/>
              </a:rPr>
              <a:t>BAC PRO Transport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98641" y="2492896"/>
            <a:ext cx="5500868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BAC + 2  : BTS</a:t>
            </a:r>
            <a:b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</a:br>
            <a:r>
              <a:rPr lang="fr-FR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BTS</a:t>
            </a:r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 Gestion de la PME</a:t>
            </a:r>
          </a:p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BTS Support à l’Action Managériale</a:t>
            </a:r>
          </a:p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BTS Comptabilité Gestion</a:t>
            </a:r>
          </a:p>
          <a:p>
            <a:pPr>
              <a:buFont typeface="Wingdings 3" pitchFamily="18" charset="2"/>
              <a:buNone/>
            </a:pPr>
            <a:r>
              <a:rPr lang="fr-FR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BTS Gestion des transports et logistique associée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35897" y="1412875"/>
            <a:ext cx="33173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3" pitchFamily="18" charset="2"/>
              <a:buNone/>
            </a:pPr>
            <a:r>
              <a:rPr lang="fr-FR" b="1" dirty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  <a:sym typeface="Wingdings 2" pitchFamily="18" charset="2"/>
              </a:rPr>
              <a:t>BAC + 3  :                        LICENCE PROFESSIONNELLE</a:t>
            </a:r>
            <a:endParaRPr lang="fr-FR" b="1" dirty="0">
              <a:solidFill>
                <a:schemeClr val="accent1"/>
              </a:solidFill>
              <a:latin typeface="Century Gothic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6" name="ZoneTexte 2"/>
          <p:cNvSpPr txBox="1">
            <a:spLocks noChangeArrowheads="1"/>
          </p:cNvSpPr>
          <p:nvPr/>
        </p:nvSpPr>
        <p:spPr bwMode="auto">
          <a:xfrm>
            <a:off x="6948264" y="1412776"/>
            <a:ext cx="1970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…Fonctions d’encadrement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8E77A2B-4C9B-40AB-BC3C-D0A51E45577D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262" y="2386981"/>
            <a:ext cx="4788024" cy="1512168"/>
          </a:xfrm>
        </p:spPr>
        <p:txBody>
          <a:bodyPr>
            <a:noAutofit/>
          </a:bodyPr>
          <a:lstStyle/>
          <a:p>
            <a:endParaRPr lang="fr-FR" sz="2800" b="1" dirty="0"/>
          </a:p>
          <a:p>
            <a:endParaRPr lang="fr-FR" sz="2800" b="1" dirty="0"/>
          </a:p>
          <a:p>
            <a:pPr>
              <a:buBlip>
                <a:blip r:embed="rId2"/>
              </a:buBlip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Assistant de gestion                       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(commerciale, juridique, gestion de personnel) </a:t>
            </a:r>
          </a:p>
          <a:p>
            <a:pPr>
              <a:buBlip>
                <a:blip r:embed="rId2"/>
              </a:buBlip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Personnel administratif                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(entreprise individuelle, commerciale ou de services) </a:t>
            </a:r>
          </a:p>
          <a:p>
            <a:pPr>
              <a:buBlip>
                <a:blip r:embed="rId2"/>
              </a:buBlip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Adjoint administratif                  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(fonction publique) </a:t>
            </a:r>
          </a:p>
          <a:p>
            <a:pPr algn="ctr"/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Une entrée dans la vie active</a:t>
            </a:r>
          </a:p>
        </p:txBody>
      </p:sp>
      <p:pic>
        <p:nvPicPr>
          <p:cNvPr id="7" name="Picture 2" descr="http://www.navimag-pro.com/site_img/ARTICLES/large/formation-dirigeants-et-pme-id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881" y="1750023"/>
            <a:ext cx="3708412" cy="29667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1109775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Le GESTIONNAIRE ADMINISTRATIF pourra devenir 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26AF79-F516-41EE-A518-F67901BF3ABE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E68DB-5800-4C57-B0EB-AAAA1ABDCC2E}"/>
              </a:ext>
            </a:extLst>
          </p:cNvPr>
          <p:cNvSpPr/>
          <p:nvPr/>
        </p:nvSpPr>
        <p:spPr>
          <a:xfrm>
            <a:off x="3419872" y="4861570"/>
            <a:ext cx="54944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i="1" dirty="0">
                <a:solidFill>
                  <a:schemeClr val="tx2">
                    <a:lumMod val="50000"/>
                  </a:schemeClr>
                </a:solidFill>
              </a:rPr>
              <a:t>MAIS AUSSI :                                          </a:t>
            </a:r>
            <a:r>
              <a:rPr lang="fr-FR" sz="2600" i="1" dirty="0">
                <a:solidFill>
                  <a:schemeClr val="tx2">
                    <a:lumMod val="50000"/>
                  </a:schemeClr>
                </a:solidFill>
              </a:rPr>
              <a:t>Agent de transit, magasinier cariste,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LE CONTEXTE DANS L'académie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A52480-FB97-4104-BAD5-B30B2002F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5" y="2924043"/>
            <a:ext cx="2210093" cy="1009910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0302656-1D4E-4DED-8E46-442F4FBF4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0655"/>
              </p:ext>
            </p:extLst>
          </p:nvPr>
        </p:nvGraphicFramePr>
        <p:xfrm>
          <a:off x="2789802" y="2345342"/>
          <a:ext cx="5868652" cy="2167313"/>
        </p:xfrm>
        <a:graphic>
          <a:graphicData uri="http://schemas.openxmlformats.org/drawingml/2006/table">
            <a:tbl>
              <a:tblPr/>
              <a:tblGrid>
                <a:gridCol w="415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17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Établissements scolaires</a:t>
                      </a:r>
                    </a:p>
                  </a:txBody>
                  <a:tcPr marL="8792" marR="8792" marT="879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21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Gestion-Administration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21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21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Logistique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33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88E6934A-5CDD-4F23-A3EA-1E5691B368C8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  <p:extLst>
      <p:ext uri="{BB962C8B-B14F-4D97-AF65-F5344CB8AC3E}">
        <p14:creationId xmlns:p14="http://schemas.microsoft.com/office/powerpoint/2010/main" val="399055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LE CONTEXTE DANS L'académie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393079-0B96-47CB-B32D-337D998C2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9" b="2428"/>
          <a:stretch/>
        </p:blipFill>
        <p:spPr>
          <a:xfrm>
            <a:off x="1763688" y="1052735"/>
            <a:ext cx="6624736" cy="486360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511319C-517F-41BA-8EA4-6DEE0EE2978F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  <p:extLst>
      <p:ext uri="{BB962C8B-B14F-4D97-AF65-F5344CB8AC3E}">
        <p14:creationId xmlns:p14="http://schemas.microsoft.com/office/powerpoint/2010/main" val="358624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5040560" cy="2088232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Un espace professionnel aménagé dans une salle bureautique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Des installations PROFESSIONNELLES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95536" y="3645024"/>
            <a:ext cx="4320480" cy="1584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outils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performants               à disposition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/>
          <a:stretch/>
        </p:blipFill>
        <p:spPr>
          <a:xfrm>
            <a:off x="4621714" y="3429000"/>
            <a:ext cx="4102460" cy="23042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29" y="1339986"/>
            <a:ext cx="3249833" cy="180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F00EC2-517F-42F7-B9DE-4BF97CFD3122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Pour suivre correctement cette formation professionnelle,                               les élèves doivent avoir :</a:t>
            </a:r>
          </a:p>
          <a:p>
            <a:pPr algn="ctr"/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UN PROFIL exigé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2132856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Une aptitude                à communiquer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4797152"/>
            <a:ext cx="7056784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Et bien sûr être volontaire, motivé et impliqué…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868144" y="3573016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Un intérêt pour l’informatique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95536" y="3501008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Le sens du travail  en équipe</a:t>
            </a:r>
          </a:p>
          <a:p>
            <a:pPr algn="ctr"/>
            <a:endParaRPr lang="fr-FR" sz="22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2132856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Une capacité d’organisation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779912" y="2924944"/>
            <a:ext cx="18002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De la discrétion</a:t>
            </a:r>
          </a:p>
          <a:p>
            <a:pPr algn="ctr"/>
            <a:endParaRPr lang="fr-FR" sz="22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B03688-76FF-4DDA-BD51-E37F0FE446A0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Une journée par semaine, 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</a:rPr>
              <a:t>LE VENDREDI </a:t>
            </a:r>
          </a:p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les élèves devront porter une tenue professionnelle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Une tenue professionnelle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016" y="4923165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 ainsi adopter tout au long de la formation, </a:t>
            </a:r>
          </a:p>
          <a:p>
            <a:pPr algn="ctr"/>
            <a:r>
              <a:rPr lang="fr-FR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codes vestimentaires attendus en entreprise.</a:t>
            </a:r>
          </a:p>
        </p:txBody>
      </p:sp>
      <p:pic>
        <p:nvPicPr>
          <p:cNvPr id="9" name="Image 8" descr="MPj04317390000[1]"/>
          <p:cNvPicPr/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lum bright="40000" contrast="40000"/>
          </a:blip>
          <a:srcRect/>
          <a:stretch>
            <a:fillRect/>
          </a:stretch>
        </p:blipFill>
        <p:spPr bwMode="auto">
          <a:xfrm>
            <a:off x="3347864" y="2420888"/>
            <a:ext cx="2494409" cy="2679204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FA38AF7-8D8D-409F-96F9-45E4A2F59F87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427984" cy="4680520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Un enseignement GÉNÉRAL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Mathématiques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Français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Histoire-Géographie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Enseignement Moral et Civique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Anglais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Espagnol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Arts Appliqués</a:t>
            </a:r>
          </a:p>
          <a:p>
            <a:pPr>
              <a:buBlip>
                <a:blip r:embed="rId2"/>
              </a:buBlip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 EPS</a:t>
            </a:r>
          </a:p>
          <a:p>
            <a:pPr algn="ctr"/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Un enseignement FORMATEUR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4679504" y="1628800"/>
            <a:ext cx="4429000" cy="39604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Un enseignement PROFESSIONNEL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Gestion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400" noProof="0" dirty="0">
                <a:solidFill>
                  <a:schemeClr val="tx2">
                    <a:lumMod val="50000"/>
                  </a:schemeClr>
                </a:solidFill>
              </a:rPr>
              <a:t>Administrative,  Transport et Logistique</a:t>
            </a:r>
            <a:endParaRPr kumimoji="0" lang="fr-FR" sz="24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r>
              <a:rPr lang="fr-FR" sz="2400" baseline="0" dirty="0">
                <a:solidFill>
                  <a:schemeClr val="tx2">
                    <a:lumMod val="50000"/>
                  </a:schemeClr>
                </a:solidFill>
              </a:rPr>
              <a:t>  Économie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 et Droit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Prévention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Santé Environnement</a:t>
            </a:r>
          </a:p>
          <a:p>
            <a:pPr lvl="4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&amp;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fr-FR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Co-intervention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fr-FR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GATL-Français-Mathématiques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endParaRPr kumimoji="0" lang="fr-FR" sz="24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fr-FR" sz="2400" noProof="0" dirty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2628AE-4A5A-4107-885F-1553210FF60B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DES COMPÉTENCES À ACQUÉRIR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216024" y="1052736"/>
            <a:ext cx="8748464" cy="7920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Les élèves doivent acquérir                                                           </a:t>
            </a:r>
            <a:r>
              <a:rPr lang="fr-FR" sz="2800" b="1" u="sng" dirty="0">
                <a:solidFill>
                  <a:schemeClr val="tx2">
                    <a:lumMod val="50000"/>
                  </a:schemeClr>
                </a:solidFill>
              </a:rPr>
              <a:t>5 grandes compétences communes 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83568" y="1988840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Gérer des relations interpersonnelles</a:t>
            </a:r>
          </a:p>
          <a:p>
            <a:pPr algn="ctr"/>
            <a:endParaRPr lang="fr-FR" sz="22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04048" y="2060848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Organiser                                   et planifier l’activité</a:t>
            </a:r>
          </a:p>
          <a:p>
            <a:pPr algn="ctr"/>
            <a:endParaRPr lang="fr-FR" sz="22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83568" y="3284984"/>
            <a:ext cx="3600400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Mettre en œuvre </a:t>
            </a:r>
          </a:p>
          <a:p>
            <a:pPr algn="ctr"/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et contrôler les processus administratifs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004048" y="3252632"/>
            <a:ext cx="3600400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22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Traiter les flux physiques en relation avec les données de gestion</a:t>
            </a:r>
          </a:p>
          <a:p>
            <a:pPr algn="ctr"/>
            <a:endParaRPr lang="fr-FR" sz="22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CD07D664-9986-41E5-836B-1854B79820A3}"/>
              </a:ext>
            </a:extLst>
          </p:cNvPr>
          <p:cNvSpPr/>
          <p:nvPr/>
        </p:nvSpPr>
        <p:spPr>
          <a:xfrm>
            <a:off x="2177988" y="4804455"/>
            <a:ext cx="48245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Assurer le respect de la règlementation, des normes et traiter des dysfonctionnements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E325C21-2FAE-4D55-AC88-32D44F8DEEF2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chemeClr val="tx2">
                    <a:lumMod val="50000"/>
                  </a:schemeClr>
                </a:solidFill>
              </a:rPr>
              <a:t>23 semaines 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de formation en entreprise obligatoires et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</a:rPr>
              <a:t>validantes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 sur les trois ans de 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33164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31640" y="0"/>
            <a:ext cx="7812360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Des PÉRIODES DE FORMATION </a:t>
            </a:r>
          </a:p>
          <a:p>
            <a:pPr algn="ctr"/>
            <a:r>
              <a:rPr lang="fr-FR" sz="3200" b="1" cap="all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EN MILIEU PROFESSIONNEL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42088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 objectif précis : découvrir le monde du travail, travailler en situation réelle et s’insérer dans une équipe </a:t>
            </a:r>
          </a:p>
          <a:p>
            <a:pPr algn="ctr"/>
            <a:endParaRPr lang="fr-FR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95536" y="3861048"/>
            <a:ext cx="4320480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Seconde : 7 semaines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 Première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8 semaines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Blip>
                <a:blip r:embed="rId2"/>
              </a:buBlip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 Terminale</a:t>
            </a:r>
            <a:r>
              <a:rPr kumimoji="0" lang="fr-FR" sz="28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8 semaines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0.gstatic.com/images?q=tbn:ANd9GcQ0h1bqWtLlHDuV0G6ybxHqAav05FreU3i4ejgB5hl5P4_-I_EHG1GIOG86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365" y="3484782"/>
            <a:ext cx="1080120" cy="1080121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8ItzesApH_TRWnyH89-1EE_k0M9C3T9GkScYd090QBPqhflJnmVkJw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816" y="3578070"/>
            <a:ext cx="888876" cy="927191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cNXqOkl88rES0WL24ZHE936hpN-7g29lu8C0tallKSPJCJzMJNyVJUlY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14321"/>
          <a:stretch>
            <a:fillRect/>
          </a:stretch>
        </p:blipFill>
        <p:spPr bwMode="auto">
          <a:xfrm>
            <a:off x="7740352" y="3593990"/>
            <a:ext cx="1224136" cy="895351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8CEE33A-A52B-4938-BED1-A4657B753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898" y="4788646"/>
            <a:ext cx="1080121" cy="10801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0AB049-6EF5-49B5-A344-A0DA0480F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9834" y="5039601"/>
            <a:ext cx="1748630" cy="52111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C631BB5-08D3-463A-A62E-1322A271EDAC}"/>
              </a:ext>
            </a:extLst>
          </p:cNvPr>
          <p:cNvSpPr txBox="1"/>
          <p:nvPr/>
        </p:nvSpPr>
        <p:spPr>
          <a:xfrm>
            <a:off x="2483768" y="6165304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Century Gothic" pitchFamily="34" charset="0"/>
              </a:rPr>
              <a:t>La seconde métiers GATL, c’est…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3">
      <a:dk1>
        <a:sysClr val="windowText" lastClr="000000"/>
      </a:dk1>
      <a:lt1>
        <a:sysClr val="window" lastClr="FFFFFF"/>
      </a:lt1>
      <a:dk2>
        <a:srgbClr val="D5D7DD"/>
      </a:dk2>
      <a:lt2>
        <a:srgbClr val="93AEE1"/>
      </a:lt2>
      <a:accent1>
        <a:srgbClr val="244582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359</TotalTime>
  <Words>638</Words>
  <Application>Microsoft Office PowerPoint</Application>
  <PresentationFormat>Affichage à l'écran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Tw Cen MT</vt:lpstr>
      <vt:lpstr>Wingdings</vt:lpstr>
      <vt:lpstr>Wingdings 2</vt:lpstr>
      <vt:lpstr>Wingdings 3</vt:lpstr>
      <vt:lpstr>Médian</vt:lpstr>
      <vt:lpstr>   Métiers de la Gestion Administrative, du transport et de la logistique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TATIA</dc:creator>
  <cp:lastModifiedBy>tatiana.giraud.mistral@gmail.com</cp:lastModifiedBy>
  <cp:revision>45</cp:revision>
  <dcterms:created xsi:type="dcterms:W3CDTF">2013-09-12T10:04:10Z</dcterms:created>
  <dcterms:modified xsi:type="dcterms:W3CDTF">2022-09-12T15:46:32Z</dcterms:modified>
</cp:coreProperties>
</file>